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1" r:id="rId2"/>
    <p:sldId id="324" r:id="rId3"/>
    <p:sldId id="325" r:id="rId4"/>
    <p:sldId id="326" r:id="rId5"/>
    <p:sldId id="329" r:id="rId6"/>
    <p:sldId id="327" r:id="rId7"/>
    <p:sldId id="302" r:id="rId8"/>
    <p:sldId id="257" r:id="rId9"/>
    <p:sldId id="258" r:id="rId10"/>
    <p:sldId id="309" r:id="rId11"/>
    <p:sldId id="259" r:id="rId12"/>
    <p:sldId id="260" r:id="rId13"/>
    <p:sldId id="332" r:id="rId14"/>
    <p:sldId id="335" r:id="rId15"/>
    <p:sldId id="273" r:id="rId16"/>
    <p:sldId id="303" r:id="rId17"/>
    <p:sldId id="274" r:id="rId18"/>
    <p:sldId id="304" r:id="rId19"/>
    <p:sldId id="305" r:id="rId20"/>
    <p:sldId id="275" r:id="rId21"/>
    <p:sldId id="333" r:id="rId22"/>
    <p:sldId id="306" r:id="rId23"/>
    <p:sldId id="285" r:id="rId24"/>
    <p:sldId id="286" r:id="rId25"/>
    <p:sldId id="307" r:id="rId26"/>
    <p:sldId id="308" r:id="rId27"/>
    <p:sldId id="287" r:id="rId28"/>
    <p:sldId id="288" r:id="rId29"/>
    <p:sldId id="331" r:id="rId30"/>
    <p:sldId id="334" r:id="rId31"/>
  </p:sldIdLst>
  <p:sldSz cx="9144000" cy="5715000" type="screen16x10"/>
  <p:notesSz cx="9144000" cy="5715000"/>
  <p:embeddedFontLst>
    <p:embeddedFont>
      <p:font typeface="Segoe Script" panose="030B0504020000000003" pitchFamily="66" charset="0"/>
      <p:regular r:id="rId32"/>
      <p:bold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7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9213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9" y="4"/>
            <a:ext cx="1259631" cy="98528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41374"/>
            <a:ext cx="9144000" cy="215900"/>
          </a:xfrm>
          <a:custGeom>
            <a:avLst/>
            <a:gdLst/>
            <a:ahLst/>
            <a:cxnLst/>
            <a:rect l="l" t="t" r="r" b="b"/>
            <a:pathLst>
              <a:path w="9144000" h="215900">
                <a:moveTo>
                  <a:pt x="9144000" y="0"/>
                </a:moveTo>
                <a:lnTo>
                  <a:pt x="827087" y="0"/>
                </a:lnTo>
                <a:lnTo>
                  <a:pt x="0" y="0"/>
                </a:lnTo>
                <a:lnTo>
                  <a:pt x="0" y="46037"/>
                </a:lnTo>
                <a:lnTo>
                  <a:pt x="0" y="215900"/>
                </a:lnTo>
                <a:lnTo>
                  <a:pt x="827087" y="215900"/>
                </a:lnTo>
                <a:lnTo>
                  <a:pt x="827087" y="46037"/>
                </a:lnTo>
                <a:lnTo>
                  <a:pt x="9144000" y="46037"/>
                </a:lnTo>
                <a:lnTo>
                  <a:pt x="9144000" y="0"/>
                </a:lnTo>
                <a:close/>
              </a:path>
            </a:pathLst>
          </a:custGeom>
          <a:solidFill>
            <a:srgbClr val="416A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0018" cy="98949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86" y="0"/>
            <a:ext cx="864087" cy="8412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4166" y="275399"/>
            <a:ext cx="597566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90020" y="1194815"/>
            <a:ext cx="4503420" cy="173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14565" y="5371780"/>
            <a:ext cx="1675129" cy="18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104" y="86804"/>
            <a:ext cx="695705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Федеральная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служба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надзору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сфере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науки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Российской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endParaRPr sz="12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Федеральное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государственное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бюджетное</a:t>
            </a:r>
            <a:r>
              <a:rPr sz="1200" b="1" spc="-3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научное</a:t>
            </a:r>
            <a:r>
              <a:rPr sz="12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Tahoma"/>
                <a:cs typeface="Tahoma"/>
              </a:rPr>
              <a:t>учреждение</a:t>
            </a:r>
            <a:endParaRPr sz="12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ФЕДЕРАЛЬНЫЙ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ИНСТИТУТ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ПЕДАГОГИЧЕСКИХ</a:t>
            </a:r>
            <a:r>
              <a:rPr sz="14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Tahoma"/>
                <a:cs typeface="Tahoma"/>
              </a:rPr>
              <a:t>ИЗМЕРЕНИЙ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9149080" cy="1278255"/>
            <a:chOff x="-4762" y="0"/>
            <a:chExt cx="9149080" cy="1278255"/>
          </a:xfrm>
        </p:grpSpPr>
        <p:sp>
          <p:nvSpPr>
            <p:cNvPr id="4" name="object 4"/>
            <p:cNvSpPr/>
            <p:nvPr/>
          </p:nvSpPr>
          <p:spPr>
            <a:xfrm>
              <a:off x="0" y="985837"/>
              <a:ext cx="9144000" cy="287655"/>
            </a:xfrm>
            <a:custGeom>
              <a:avLst/>
              <a:gdLst/>
              <a:ahLst/>
              <a:cxnLst/>
              <a:rect l="l" t="t" r="r" b="b"/>
              <a:pathLst>
                <a:path w="9144000" h="287655">
                  <a:moveTo>
                    <a:pt x="9144000" y="0"/>
                  </a:moveTo>
                  <a:lnTo>
                    <a:pt x="900112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287337"/>
                  </a:lnTo>
                  <a:lnTo>
                    <a:pt x="900112" y="287337"/>
                  </a:lnTo>
                  <a:lnTo>
                    <a:pt x="900112" y="44450"/>
                  </a:lnTo>
                  <a:lnTo>
                    <a:pt x="9144000" y="444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A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50125" cy="12058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54075" cy="1206500"/>
            </a:xfrm>
            <a:custGeom>
              <a:avLst/>
              <a:gdLst/>
              <a:ahLst/>
              <a:cxnLst/>
              <a:rect l="l" t="t" r="r" b="b"/>
              <a:pathLst>
                <a:path w="854075" h="1206500">
                  <a:moveTo>
                    <a:pt x="854075" y="0"/>
                  </a:moveTo>
                  <a:lnTo>
                    <a:pt x="854075" y="1206500"/>
                  </a:lnTo>
                  <a:lnTo>
                    <a:pt x="0" y="12065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2450" y="0"/>
              <a:ext cx="971550" cy="986155"/>
            </a:xfrm>
            <a:custGeom>
              <a:avLst/>
              <a:gdLst/>
              <a:ahLst/>
              <a:cxnLst/>
              <a:rect l="l" t="t" r="r" b="b"/>
              <a:pathLst>
                <a:path w="971550" h="986155">
                  <a:moveTo>
                    <a:pt x="971550" y="696912"/>
                  </a:moveTo>
                  <a:lnTo>
                    <a:pt x="0" y="696912"/>
                  </a:lnTo>
                  <a:lnTo>
                    <a:pt x="0" y="985837"/>
                  </a:lnTo>
                  <a:lnTo>
                    <a:pt x="971550" y="985837"/>
                  </a:lnTo>
                  <a:lnTo>
                    <a:pt x="971550" y="696912"/>
                  </a:lnTo>
                  <a:close/>
                </a:path>
                <a:path w="971550" h="986155">
                  <a:moveTo>
                    <a:pt x="971550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971550" y="12065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2450" y="0"/>
              <a:ext cx="971549" cy="78263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5771"/>
            <a:ext cx="9144000" cy="40922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78852" y="1585658"/>
            <a:ext cx="21685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tabLst>
                <a:tab pos="1967864" algn="l"/>
              </a:tabLst>
            </a:pPr>
            <a:r>
              <a:rPr sz="2800" b="1" spc="-10" dirty="0">
                <a:latin typeface="Tahoma"/>
                <a:cs typeface="Tahoma"/>
              </a:rPr>
              <a:t>Методика заданий</a:t>
            </a:r>
            <a:r>
              <a:rPr sz="2800" b="1" dirty="0">
                <a:latin typeface="Tahoma"/>
                <a:cs typeface="Tahoma"/>
              </a:rPr>
              <a:t>	</a:t>
            </a:r>
            <a:r>
              <a:rPr sz="2800" b="1" spc="-50" dirty="0">
                <a:latin typeface="Tahoma"/>
                <a:cs typeface="Tahoma"/>
              </a:rPr>
              <a:t>с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1770" y="1585658"/>
            <a:ext cx="46526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935" marR="5080" indent="-102870">
              <a:lnSpc>
                <a:spcPct val="100000"/>
              </a:lnSpc>
              <a:spcBef>
                <a:spcPts val="95"/>
              </a:spcBef>
              <a:tabLst>
                <a:tab pos="2425065" algn="l"/>
                <a:tab pos="3299460" algn="l"/>
              </a:tabLst>
            </a:pPr>
            <a:r>
              <a:rPr sz="2800" b="1" spc="-10" dirty="0">
                <a:latin typeface="Tahoma"/>
                <a:cs typeface="Tahoma"/>
              </a:rPr>
              <a:t>проверки</a:t>
            </a:r>
            <a:r>
              <a:rPr sz="2800" b="1" dirty="0">
                <a:latin typeface="Tahoma"/>
                <a:cs typeface="Tahoma"/>
              </a:rPr>
              <a:t>	</a:t>
            </a:r>
            <a:r>
              <a:rPr sz="2800" b="1" spc="-50" dirty="0">
                <a:latin typeface="Tahoma"/>
                <a:cs typeface="Tahoma"/>
              </a:rPr>
              <a:t>и</a:t>
            </a:r>
            <a:r>
              <a:rPr sz="2800" b="1" dirty="0">
                <a:latin typeface="Tahoma"/>
                <a:cs typeface="Tahoma"/>
              </a:rPr>
              <a:t>	</a:t>
            </a:r>
            <a:r>
              <a:rPr sz="2800" b="1" spc="-10" dirty="0">
                <a:latin typeface="Tahoma"/>
                <a:cs typeface="Tahoma"/>
              </a:rPr>
              <a:t>оценки развернутым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0934" y="2012478"/>
            <a:ext cx="1661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/>
                <a:cs typeface="Tahoma"/>
              </a:rPr>
              <a:t>ответом: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9917" y="2439299"/>
            <a:ext cx="3442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задания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29,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30,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31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2880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0" dirty="0"/>
              <a:t> </a:t>
            </a:r>
            <a:r>
              <a:rPr spc="-25" dirty="0"/>
              <a:t>29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3000" y="1099995"/>
            <a:ext cx="6858000" cy="1056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200" spc="43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Второй</a:t>
            </a:r>
            <a:r>
              <a:rPr sz="2000" spc="43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элемент</a:t>
            </a:r>
            <a:r>
              <a:rPr sz="2000" spc="43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верного</a:t>
            </a:r>
            <a:r>
              <a:rPr sz="2000" spc="43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ответа</a:t>
            </a:r>
            <a:r>
              <a:rPr sz="2000" spc="4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может</a:t>
            </a:r>
            <a:r>
              <a:rPr sz="2000" spc="4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быть</a:t>
            </a:r>
            <a:r>
              <a:rPr sz="2000" spc="4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представлен</a:t>
            </a:r>
            <a:r>
              <a:rPr sz="2000" spc="4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4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двух </a:t>
            </a:r>
            <a:r>
              <a:rPr sz="2000" dirty="0">
                <a:latin typeface="Arial"/>
                <a:cs typeface="Arial"/>
              </a:rPr>
              <a:t>вариантах,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которые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даны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критериях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соединены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союзом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«ИЛИ»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6618" y="2628900"/>
            <a:ext cx="7391400" cy="1524000"/>
            <a:chOff x="4130675" y="1300162"/>
            <a:chExt cx="4381500" cy="5334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8299" y="1309687"/>
              <a:ext cx="4286249" cy="5143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35437" y="1304925"/>
              <a:ext cx="4371975" cy="523875"/>
            </a:xfrm>
            <a:custGeom>
              <a:avLst/>
              <a:gdLst/>
              <a:ahLst/>
              <a:cxnLst/>
              <a:rect l="l" t="t" r="r" b="b"/>
              <a:pathLst>
                <a:path w="4371975" h="523875">
                  <a:moveTo>
                    <a:pt x="0" y="0"/>
                  </a:moveTo>
                  <a:lnTo>
                    <a:pt x="4371975" y="0"/>
                  </a:lnTo>
                  <a:lnTo>
                    <a:pt x="4371975" y="523875"/>
                  </a:lnTo>
                  <a:lnTo>
                    <a:pt x="0" y="5238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  <p:extLst>
      <p:ext uri="{BB962C8B-B14F-4D97-AF65-F5344CB8AC3E}">
        <p14:creationId xmlns:p14="http://schemas.microsoft.com/office/powerpoint/2010/main" val="184897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0" dirty="0"/>
              <a:t> </a:t>
            </a:r>
            <a:r>
              <a:rPr spc="-25" dirty="0"/>
              <a:t>29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0" y="1006482"/>
            <a:ext cx="7883436" cy="43652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3700"/>
              </a:lnSpc>
              <a:spcBef>
                <a:spcPts val="9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противного</a:t>
            </a:r>
            <a:r>
              <a:rPr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(западные</a:t>
            </a:r>
            <a:r>
              <a:rPr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склоны</a:t>
            </a:r>
            <a:r>
              <a:rPr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подветренные).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дано</a:t>
            </a:r>
            <a:r>
              <a:rPr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иное</a:t>
            </a:r>
            <a:r>
              <a:rPr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  <a:r>
              <a:rPr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</a:t>
            </a:r>
            <a:r>
              <a:rPr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муссон</a:t>
            </a:r>
            <a:r>
              <a:rPr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бриз),</a:t>
            </a:r>
            <a:r>
              <a:rPr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географической</a:t>
            </a: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ошибкой.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algn="just">
              <a:lnSpc>
                <a:spcPct val="114199"/>
              </a:lnSpc>
            </a:pPr>
            <a:r>
              <a:rPr spc="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</a:t>
            </a:r>
            <a:r>
              <a:rPr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</a:t>
            </a:r>
            <a:r>
              <a:rPr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верного</a:t>
            </a:r>
            <a:r>
              <a:rPr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r>
              <a:rPr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</a:t>
            </a:r>
            <a:r>
              <a:rPr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вариантах,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критериях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соединены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союзом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«ИЛИ»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4199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4199"/>
              </a:lnSpc>
            </a:pP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4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нашли</a:t>
            </a:r>
            <a:r>
              <a:rPr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ответе</a:t>
            </a:r>
            <a:r>
              <a:rPr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(см.</a:t>
            </a:r>
            <a:r>
              <a:rPr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три)</a:t>
            </a:r>
            <a:r>
              <a:rPr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экзаменуемого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формулировку,</a:t>
            </a:r>
            <a:r>
              <a:rPr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</a:t>
            </a:r>
            <a:r>
              <a:rPr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ответа,</a:t>
            </a:r>
            <a:r>
              <a:rPr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верного</a:t>
            </a:r>
            <a:r>
              <a:rPr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r>
              <a:rPr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присутствует.</a:t>
            </a:r>
            <a:r>
              <a:rPr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</a:t>
            </a:r>
            <a:r>
              <a:rPr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</a:t>
            </a:r>
            <a:r>
              <a:rPr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отличаться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тех,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критериях.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algn="just">
              <a:lnSpc>
                <a:spcPts val="1639"/>
              </a:lnSpc>
              <a:spcBef>
                <a:spcPts val="8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выполненным,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(любая)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критериях</a:t>
            </a:r>
            <a:r>
              <a:rPr spc="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формулировок.</a:t>
            </a:r>
            <a:r>
              <a:rPr spc="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</a:t>
            </a:r>
            <a:r>
              <a:rPr spc="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</a:t>
            </a:r>
            <a:r>
              <a:rPr spc="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формулировки,</a:t>
            </a:r>
            <a:r>
              <a:rPr spc="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pc="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засчитываются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71600" y="2683396"/>
            <a:ext cx="5791200" cy="631304"/>
            <a:chOff x="4098925" y="3021012"/>
            <a:chExt cx="4391025" cy="3238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6549" y="3030537"/>
              <a:ext cx="4333874" cy="3047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03687" y="3025775"/>
              <a:ext cx="4381500" cy="314325"/>
            </a:xfrm>
            <a:custGeom>
              <a:avLst/>
              <a:gdLst/>
              <a:ahLst/>
              <a:cxnLst/>
              <a:rect l="l" t="t" r="r" b="b"/>
              <a:pathLst>
                <a:path w="4381500" h="314325">
                  <a:moveTo>
                    <a:pt x="0" y="0"/>
                  </a:moveTo>
                  <a:lnTo>
                    <a:pt x="4381500" y="0"/>
                  </a:lnTo>
                  <a:lnTo>
                    <a:pt x="4381500" y="314325"/>
                  </a:lnTo>
                  <a:lnTo>
                    <a:pt x="0" y="3143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0" dirty="0"/>
              <a:t> </a:t>
            </a:r>
            <a:r>
              <a:rPr spc="-25" dirty="0"/>
              <a:t>29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8791" y="1638300"/>
            <a:ext cx="8077199" cy="312393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84785" marR="5715" indent="-172720">
              <a:lnSpc>
                <a:spcPts val="1639"/>
              </a:lnSpc>
              <a:spcBef>
                <a:spcPts val="80"/>
              </a:spcBef>
              <a:buFont typeface="Wingdings"/>
              <a:buChar char=""/>
              <a:tabLst>
                <a:tab pos="18542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b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выставляется,</a:t>
            </a:r>
            <a:r>
              <a:rPr lang="ru-RU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</a:t>
            </a:r>
            <a:r>
              <a:rPr lang="ru-RU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</a:t>
            </a:r>
            <a:r>
              <a:rPr lang="ru-RU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верного ответа.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715" indent="-172720">
              <a:lnSpc>
                <a:spcPts val="1639"/>
              </a:lnSpc>
              <a:spcBef>
                <a:spcPts val="10"/>
              </a:spcBef>
              <a:buFont typeface="Wingdings"/>
              <a:buChar char=""/>
              <a:tabLst>
                <a:tab pos="18542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spc="5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r>
              <a:rPr lang="ru-RU" b="1" spc="5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выставляется,</a:t>
            </a:r>
            <a:r>
              <a:rPr lang="ru-RU" spc="5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pc="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</a:t>
            </a:r>
            <a:r>
              <a:rPr lang="ru-RU" spc="5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spc="5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ЛЮБЫХ</a:t>
            </a:r>
            <a:r>
              <a:rPr lang="ru-RU" spc="5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верного</a:t>
            </a:r>
            <a:r>
              <a:rPr lang="ru-RU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r>
              <a:rPr lang="ru-RU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ответе</a:t>
            </a:r>
            <a:r>
              <a:rPr lang="ru-RU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говорится</a:t>
            </a:r>
            <a:r>
              <a:rPr lang="ru-RU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</a:t>
            </a:r>
            <a:r>
              <a:rPr lang="ru-RU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</a:t>
            </a:r>
            <a:r>
              <a:rPr lang="ru-RU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ru-RU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080">
              <a:lnSpc>
                <a:spcPts val="1630"/>
              </a:lnSpc>
              <a:spcBef>
                <a:spcPts val="15"/>
              </a:spcBef>
              <a:tabLst>
                <a:tab pos="916305" algn="l"/>
                <a:tab pos="1297305" algn="l"/>
                <a:tab pos="1607820" algn="l"/>
                <a:tab pos="1763395" algn="l"/>
                <a:tab pos="2211705" algn="l"/>
                <a:tab pos="2598420" algn="l"/>
                <a:tab pos="3168650" algn="l"/>
                <a:tab pos="3308985" algn="l"/>
                <a:tab pos="3394075" algn="l"/>
                <a:tab pos="3974465" algn="l"/>
                <a:tab pos="4302125" algn="l"/>
                <a:tab pos="4324985" algn="l"/>
                <a:tab pos="4543425" algn="l"/>
                <a:tab pos="4968240" algn="l"/>
              </a:tabLst>
            </a:pP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(говорится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восточном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ветре)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ответа,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72720" algn="just">
              <a:lnSpc>
                <a:spcPct val="100000"/>
              </a:lnSpc>
              <a:spcBef>
                <a:spcPts val="204"/>
              </a:spcBef>
              <a:buFont typeface="Wingdings"/>
              <a:buChar char=""/>
              <a:tabLst>
                <a:tab pos="185420" algn="l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остальных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985" algn="just">
              <a:lnSpc>
                <a:spcPct val="113999"/>
              </a:lnSpc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r>
              <a:rPr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ответе</a:t>
            </a:r>
            <a:r>
              <a:rPr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</a:t>
            </a:r>
            <a:r>
              <a:rPr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</a:t>
            </a:r>
            <a:r>
              <a:rPr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</a:t>
            </a:r>
            <a:r>
              <a:rPr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верного</a:t>
            </a:r>
            <a:r>
              <a:rPr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r>
              <a:rPr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</a:t>
            </a:r>
            <a:r>
              <a:rPr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</a:t>
            </a:r>
            <a:r>
              <a:rPr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относящиеся</a:t>
            </a:r>
            <a:r>
              <a:rPr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проверяемым</a:t>
            </a:r>
            <a:r>
              <a:rPr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</a:t>
            </a:r>
            <a:r>
              <a:rPr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заданиях</a:t>
            </a:r>
            <a:r>
              <a:rPr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умениям,</a:t>
            </a:r>
            <a:r>
              <a:rPr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(снижается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1" y="0"/>
            <a:ext cx="911661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6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27" y="0"/>
            <a:ext cx="870674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656" y="275399"/>
            <a:ext cx="5922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 err="1" smtClean="0"/>
              <a:t>задание</a:t>
            </a:r>
            <a:r>
              <a:rPr b="1" spc="-35" dirty="0" smtClean="0"/>
              <a:t> </a:t>
            </a:r>
            <a:r>
              <a:rPr b="1" spc="-25" dirty="0"/>
              <a:t>30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0" y="1104901"/>
            <a:ext cx="5053767" cy="2514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2463483"/>
            <a:ext cx="5103494" cy="325151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656" y="275399"/>
            <a:ext cx="5922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 err="1" smtClean="0"/>
              <a:t>задание</a:t>
            </a:r>
            <a:r>
              <a:rPr b="1" spc="-35" dirty="0" smtClean="0"/>
              <a:t> </a:t>
            </a:r>
            <a:r>
              <a:rPr b="1" spc="-25" dirty="0"/>
              <a:t>30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714500"/>
            <a:ext cx="8268334" cy="386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999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Проверяемые</a:t>
            </a:r>
            <a:r>
              <a:rPr sz="2000" b="1" spc="3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элементы</a:t>
            </a:r>
            <a:r>
              <a:rPr sz="2000" b="1" spc="3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содержания:</a:t>
            </a:r>
            <a:r>
              <a:rPr sz="2000" b="1" spc="3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Земля</a:t>
            </a:r>
            <a:r>
              <a:rPr sz="2000" spc="3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как</a:t>
            </a:r>
            <a:r>
              <a:rPr sz="2000" spc="3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планета,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современный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облик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Земли. </a:t>
            </a:r>
            <a:r>
              <a:rPr sz="2000" dirty="0">
                <a:latin typeface="Arial"/>
                <a:cs typeface="Arial"/>
              </a:rPr>
              <a:t>Форма,</a:t>
            </a:r>
            <a:r>
              <a:rPr sz="2000" spc="5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размеры,</a:t>
            </a:r>
            <a:r>
              <a:rPr sz="2000" spc="5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движение</a:t>
            </a:r>
            <a:r>
              <a:rPr sz="2000" spc="5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Земли.</a:t>
            </a:r>
            <a:r>
              <a:rPr sz="2000" spc="5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Умение</a:t>
            </a:r>
            <a:r>
              <a:rPr sz="2000" spc="5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использовать</a:t>
            </a:r>
            <a:r>
              <a:rPr sz="2000" spc="5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географические</a:t>
            </a:r>
            <a:r>
              <a:rPr sz="2000" spc="5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знания</a:t>
            </a:r>
            <a:r>
              <a:rPr sz="2000" spc="5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для </a:t>
            </a:r>
            <a:r>
              <a:rPr sz="2000" dirty="0">
                <a:latin typeface="Arial"/>
                <a:cs typeface="Arial"/>
              </a:rPr>
              <a:t>решения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задач,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связанных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географическими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следствиями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размеров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движения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Земли.</a:t>
            </a:r>
            <a:endParaRPr sz="2000" dirty="0">
              <a:latin typeface="Arial"/>
              <a:cs typeface="Arial"/>
            </a:endParaRPr>
          </a:p>
          <a:p>
            <a:pPr marL="12700" marR="4264025">
              <a:lnSpc>
                <a:spcPct val="113999"/>
              </a:lnSpc>
            </a:pPr>
            <a:r>
              <a:rPr sz="2000" b="1" dirty="0">
                <a:latin typeface="Arial"/>
                <a:cs typeface="Arial"/>
              </a:rPr>
              <a:t>Уровень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сложности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высокий. </a:t>
            </a:r>
            <a:r>
              <a:rPr sz="2000" b="1" dirty="0">
                <a:latin typeface="Arial"/>
                <a:cs typeface="Arial"/>
              </a:rPr>
              <a:t>Максимальный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первичный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балл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spc="-25" dirty="0" smtClean="0">
                <a:latin typeface="Arial"/>
                <a:cs typeface="Arial"/>
              </a:rPr>
              <a:t>2.</a:t>
            </a:r>
            <a:endParaRPr lang="ru-RU" sz="2000" spc="-25" dirty="0" smtClean="0">
              <a:latin typeface="Arial"/>
              <a:cs typeface="Arial"/>
            </a:endParaRPr>
          </a:p>
          <a:p>
            <a:pPr marL="12700" marR="4264025">
              <a:lnSpc>
                <a:spcPct val="113999"/>
              </a:lnSpc>
            </a:pPr>
            <a:r>
              <a:rPr sz="2000" b="1" dirty="0" err="1" smtClean="0">
                <a:latin typeface="Arial"/>
                <a:cs typeface="Arial"/>
              </a:rPr>
              <a:t>Примерное</a:t>
            </a:r>
            <a:r>
              <a:rPr sz="2000" b="1" spc="-55" dirty="0" smtClean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время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выполнения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15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минут.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000" spc="-2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  <p:extLst>
      <p:ext uri="{BB962C8B-B14F-4D97-AF65-F5344CB8AC3E}">
        <p14:creationId xmlns:p14="http://schemas.microsoft.com/office/powerpoint/2010/main" val="192614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0" dirty="0"/>
              <a:t> </a:t>
            </a:r>
            <a:r>
              <a:rPr spc="-25" dirty="0"/>
              <a:t>30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452" y="1246796"/>
            <a:ext cx="8309948" cy="431230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0" dirty="0"/>
              <a:t> </a:t>
            </a:r>
            <a:r>
              <a:rPr spc="-25" dirty="0"/>
              <a:t>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1188147"/>
            <a:ext cx="8089900" cy="101200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  <a:tabLst>
                <a:tab pos="210820" algn="l"/>
              </a:tabLst>
            </a:pPr>
            <a:r>
              <a:rPr sz="2000" dirty="0" err="1" smtClean="0">
                <a:latin typeface="Arial"/>
                <a:cs typeface="Arial"/>
              </a:rPr>
              <a:t>Первый</a:t>
            </a:r>
            <a:r>
              <a:rPr sz="2000" spc="13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элемент</a:t>
            </a:r>
            <a:r>
              <a:rPr sz="2000" spc="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верного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ответа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представляет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собой</a:t>
            </a:r>
            <a:r>
              <a:rPr sz="2000" spc="1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РЕШЕНИЕ</a:t>
            </a:r>
            <a:endParaRPr sz="2000" b="1" dirty="0">
              <a:latin typeface="Arial"/>
              <a:cs typeface="Arial"/>
            </a:endParaRPr>
          </a:p>
          <a:p>
            <a:pPr marL="12700" marR="7620" algn="just">
              <a:lnSpc>
                <a:spcPct val="113300"/>
              </a:lnSpc>
              <a:spcBef>
                <a:spcPts val="10"/>
              </a:spcBef>
            </a:pPr>
            <a:r>
              <a:rPr sz="2000" dirty="0" err="1">
                <a:latin typeface="Arial"/>
                <a:cs typeface="Arial"/>
              </a:rPr>
              <a:t>представленной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задачи</a:t>
            </a:r>
            <a:r>
              <a:rPr sz="2000" dirty="0" smtClean="0">
                <a:latin typeface="Arial"/>
                <a:cs typeface="Arial"/>
              </a:rPr>
              <a:t>.</a:t>
            </a:r>
            <a:endParaRPr lang="ru-RU" sz="2000" spc="30" dirty="0">
              <a:latin typeface="Arial"/>
              <a:cs typeface="Arial"/>
            </a:endParaRPr>
          </a:p>
          <a:p>
            <a:pPr marL="12700" marR="7620" algn="just">
              <a:lnSpc>
                <a:spcPct val="113300"/>
              </a:lnSpc>
              <a:spcBef>
                <a:spcPts val="10"/>
              </a:spcBef>
            </a:pPr>
            <a:r>
              <a:rPr sz="2000" dirty="0" err="1" smtClean="0">
                <a:latin typeface="Arial"/>
                <a:cs typeface="Arial"/>
              </a:rPr>
              <a:t>Его</a:t>
            </a:r>
            <a:r>
              <a:rPr sz="2000" spc="2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наличие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является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ОБЯЗАТЕЛЬНЫМ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по </a:t>
            </a:r>
            <a:r>
              <a:rPr sz="2000" dirty="0">
                <a:latin typeface="Arial"/>
                <a:cs typeface="Arial"/>
              </a:rPr>
              <a:t>условию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задачи.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3044" y="2890759"/>
            <a:ext cx="8608694" cy="2661290"/>
            <a:chOff x="4213225" y="2343150"/>
            <a:chExt cx="4438650" cy="10477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0374" y="2409824"/>
              <a:ext cx="4371974" cy="9715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17987" y="2347912"/>
              <a:ext cx="4429125" cy="1038225"/>
            </a:xfrm>
            <a:custGeom>
              <a:avLst/>
              <a:gdLst/>
              <a:ahLst/>
              <a:cxnLst/>
              <a:rect l="l" t="t" r="r" b="b"/>
              <a:pathLst>
                <a:path w="4429125" h="1038225">
                  <a:moveTo>
                    <a:pt x="0" y="0"/>
                  </a:moveTo>
                  <a:lnTo>
                    <a:pt x="4429125" y="0"/>
                  </a:lnTo>
                  <a:lnTo>
                    <a:pt x="4429125" y="1038225"/>
                  </a:lnTo>
                  <a:lnTo>
                    <a:pt x="0" y="10382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  <p:extLst>
      <p:ext uri="{BB962C8B-B14F-4D97-AF65-F5344CB8AC3E}">
        <p14:creationId xmlns:p14="http://schemas.microsoft.com/office/powerpoint/2010/main" val="208924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0" dirty="0"/>
              <a:t> </a:t>
            </a:r>
            <a:r>
              <a:rPr spc="-25" dirty="0"/>
              <a:t>30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7791" y="1817698"/>
            <a:ext cx="7361555" cy="3369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199"/>
              </a:lnSpc>
              <a:spcBef>
                <a:spcPts val="100"/>
              </a:spcBef>
              <a:tabLst>
                <a:tab pos="198755" algn="l"/>
              </a:tabLst>
            </a:pPr>
            <a:r>
              <a:rPr b="1" dirty="0">
                <a:latin typeface="Arial"/>
                <a:cs typeface="Arial"/>
              </a:rPr>
              <a:t>Второй</a:t>
            </a:r>
            <a:r>
              <a:rPr b="1" spc="5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элемент</a:t>
            </a:r>
            <a:r>
              <a:rPr b="1" spc="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верного</a:t>
            </a:r>
            <a:r>
              <a:rPr b="1" spc="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ответа</a:t>
            </a:r>
            <a:r>
              <a:rPr b="1"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умозаключение,</a:t>
            </a:r>
            <a:r>
              <a:rPr spc="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основанное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на </a:t>
            </a:r>
            <a:r>
              <a:rPr dirty="0">
                <a:latin typeface="Arial"/>
                <a:cs typeface="Arial"/>
              </a:rPr>
              <a:t>анализе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условия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задачи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выводе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положении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пункта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</a:t>
            </a:r>
            <a:r>
              <a:rPr spc="-10" dirty="0">
                <a:latin typeface="Arial"/>
                <a:cs typeface="Arial"/>
              </a:rPr>
              <a:t> полушарии.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4"/>
            </a:pP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ru-RU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ru-RU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dirty="0">
              <a:latin typeface="Arial"/>
              <a:cs typeface="Arial"/>
            </a:endParaRPr>
          </a:p>
          <a:p>
            <a:pPr marL="12700" marR="5715" algn="just">
              <a:lnSpc>
                <a:spcPct val="114199"/>
              </a:lnSpc>
            </a:pPr>
            <a:r>
              <a:rPr dirty="0">
                <a:latin typeface="Arial"/>
                <a:cs typeface="Arial"/>
              </a:rPr>
              <a:t>Помните,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что</a:t>
            </a:r>
            <a:r>
              <a:rPr spc="2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формулировки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могут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отличаться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от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тех,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что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даны</a:t>
            </a:r>
            <a:r>
              <a:rPr spc="24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в </a:t>
            </a:r>
            <a:r>
              <a:rPr spc="-10" dirty="0">
                <a:latin typeface="Arial"/>
                <a:cs typeface="Arial"/>
              </a:rPr>
              <a:t>критериях.</a:t>
            </a:r>
            <a:endParaRPr dirty="0">
              <a:latin typeface="Arial"/>
              <a:cs typeface="Arial"/>
            </a:endParaRPr>
          </a:p>
          <a:p>
            <a:pPr marL="12700" marR="5080" algn="just">
              <a:lnSpc>
                <a:spcPct val="113700"/>
              </a:lnSpc>
              <a:spcBef>
                <a:spcPts val="5"/>
              </a:spcBef>
              <a:tabLst>
                <a:tab pos="213995" algn="l"/>
              </a:tabLst>
            </a:pPr>
            <a:r>
              <a:rPr dirty="0">
                <a:latin typeface="Arial"/>
                <a:cs typeface="Arial"/>
              </a:rPr>
              <a:t>Если</a:t>
            </a:r>
            <a:r>
              <a:rPr spc="1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экзаменуемый</a:t>
            </a:r>
            <a:r>
              <a:rPr spc="20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правильно</a:t>
            </a:r>
            <a:r>
              <a:rPr spc="20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определил</a:t>
            </a:r>
            <a:r>
              <a:rPr spc="2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разницу</a:t>
            </a:r>
            <a:r>
              <a:rPr spc="1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во</a:t>
            </a:r>
            <a:r>
              <a:rPr spc="2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времени, </a:t>
            </a:r>
            <a:r>
              <a:rPr dirty="0">
                <a:latin typeface="Arial"/>
                <a:cs typeface="Arial"/>
              </a:rPr>
              <a:t>градусное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значение</a:t>
            </a:r>
            <a:r>
              <a:rPr spc="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искомого</a:t>
            </a:r>
            <a:r>
              <a:rPr spc="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меридиана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</a:t>
            </a:r>
            <a:r>
              <a:rPr spc="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вид</a:t>
            </a:r>
            <a:r>
              <a:rPr spc="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полушария,</a:t>
            </a:r>
            <a:r>
              <a:rPr spc="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то</a:t>
            </a:r>
            <a:r>
              <a:rPr spc="6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ответ </a:t>
            </a:r>
            <a:r>
              <a:rPr dirty="0">
                <a:latin typeface="Arial"/>
                <a:cs typeface="Arial"/>
              </a:rPr>
              <a:t>можно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считать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правильным.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3400" y="2628900"/>
            <a:ext cx="7543799" cy="838200"/>
            <a:chOff x="4189412" y="3895725"/>
            <a:chExt cx="4438650" cy="3333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6562" y="3905250"/>
              <a:ext cx="4324349" cy="3143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94175" y="3900487"/>
              <a:ext cx="4429125" cy="323850"/>
            </a:xfrm>
            <a:custGeom>
              <a:avLst/>
              <a:gdLst/>
              <a:ahLst/>
              <a:cxnLst/>
              <a:rect l="l" t="t" r="r" b="b"/>
              <a:pathLst>
                <a:path w="4429125" h="323850">
                  <a:moveTo>
                    <a:pt x="0" y="0"/>
                  </a:moveTo>
                  <a:lnTo>
                    <a:pt x="4429125" y="0"/>
                  </a:lnTo>
                  <a:lnTo>
                    <a:pt x="4429125" y="323850"/>
                  </a:lnTo>
                  <a:lnTo>
                    <a:pt x="0" y="3238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  <p:extLst>
      <p:ext uri="{BB962C8B-B14F-4D97-AF65-F5344CB8AC3E}">
        <p14:creationId xmlns:p14="http://schemas.microsoft.com/office/powerpoint/2010/main" val="293332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86"/>
            <a:ext cx="9144000" cy="566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97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0" dirty="0"/>
              <a:t> </a:t>
            </a:r>
            <a:r>
              <a:rPr spc="-25" dirty="0"/>
              <a:t>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1562100"/>
            <a:ext cx="8277860" cy="3355086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84785" marR="5080" indent="-172720">
              <a:lnSpc>
                <a:spcPts val="1639"/>
              </a:lnSpc>
              <a:spcBef>
                <a:spcPts val="10"/>
              </a:spcBef>
              <a:buFont typeface="Wingdings"/>
              <a:buChar char=""/>
              <a:tabLst>
                <a:tab pos="185420" algn="l"/>
              </a:tabLst>
            </a:pP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r>
              <a:rPr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выставляется,</a:t>
            </a:r>
            <a:r>
              <a:rPr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</a:t>
            </a:r>
            <a:r>
              <a:rPr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</a:t>
            </a:r>
            <a:r>
              <a:rPr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допущена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долготы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715" indent="-172720">
              <a:lnSpc>
                <a:spcPts val="1639"/>
              </a:lnSpc>
              <a:spcBef>
                <a:spcPts val="80"/>
              </a:spcBef>
              <a:buFont typeface="Wingdings"/>
              <a:buChar char=""/>
              <a:tabLst>
                <a:tab pos="18542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b="1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выставляется,</a:t>
            </a:r>
            <a:r>
              <a:rPr lang="ru-RU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</a:t>
            </a:r>
            <a:r>
              <a:rPr lang="ru-RU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</a:t>
            </a:r>
            <a:r>
              <a:rPr lang="ru-RU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080">
              <a:lnSpc>
                <a:spcPts val="1630"/>
              </a:lnSpc>
              <a:spcBef>
                <a:spcPts val="15"/>
              </a:spcBef>
              <a:tabLst>
                <a:tab pos="937260" algn="l"/>
                <a:tab pos="1386840" algn="l"/>
                <a:tab pos="1687195" algn="l"/>
                <a:tab pos="2659380" algn="l"/>
                <a:tab pos="3048000" algn="l"/>
                <a:tab pos="4102735" algn="l"/>
              </a:tabLst>
            </a:pP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градусах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определено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полушарие,</a:t>
            </a:r>
            <a:r>
              <a:rPr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</a:t>
            </a:r>
            <a:r>
              <a:rPr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</a:t>
            </a:r>
            <a:r>
              <a:rPr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ответ,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>
              <a:lnSpc>
                <a:spcPct val="113999"/>
              </a:lnSpc>
              <a:buFont typeface="Wingdings"/>
              <a:buChar char=""/>
              <a:tabLst>
                <a:tab pos="185420" algn="l"/>
                <a:tab pos="1187450" algn="l"/>
                <a:tab pos="2351405" algn="l"/>
                <a:tab pos="3214370" algn="l"/>
                <a:tab pos="3988435" algn="l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остальных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случаях.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r>
              <a:rPr b="1" spc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ответе</a:t>
            </a:r>
            <a:r>
              <a:rPr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</a:t>
            </a:r>
            <a:r>
              <a:rPr spc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</a:t>
            </a:r>
            <a:r>
              <a:rPr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</a:t>
            </a:r>
            <a:r>
              <a:rPr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</a:t>
            </a:r>
            <a:r>
              <a:rPr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относящиеся</a:t>
            </a:r>
            <a:r>
              <a:rPr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проверяемым</a:t>
            </a:r>
            <a:r>
              <a:rPr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заданиях</a:t>
            </a:r>
            <a:r>
              <a:rPr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умениям,</a:t>
            </a:r>
            <a:r>
              <a:rPr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  <a:r>
              <a:rPr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r>
              <a:rPr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(снижается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 до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43"/>
            <a:ext cx="9144000" cy="56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48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5656" y="275399"/>
            <a:ext cx="5922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 err="1" smtClean="0"/>
              <a:t>задание</a:t>
            </a:r>
            <a:r>
              <a:rPr b="1" spc="-35" dirty="0" smtClean="0"/>
              <a:t> </a:t>
            </a:r>
            <a:r>
              <a:rPr b="1" spc="-25" dirty="0"/>
              <a:t>31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1409700"/>
            <a:ext cx="8265159" cy="42225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95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</a:t>
            </a:r>
            <a:r>
              <a:rPr sz="2000" b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sz="2000" b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содержания:</a:t>
            </a:r>
            <a:r>
              <a:rPr sz="2000" b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</a:t>
            </a:r>
            <a:r>
              <a:rPr sz="20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</a:t>
            </a: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Земли.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Воспроизводство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особенности.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Половозрастной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политика.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производства.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отраслей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хозяйства.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" marR="4779645">
              <a:lnSpc>
                <a:spcPct val="113799"/>
              </a:lnSpc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" marR="4779645">
              <a:lnSpc>
                <a:spcPct val="113799"/>
              </a:lnSpc>
            </a:pPr>
            <a:r>
              <a:rPr sz="2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  <a:r>
              <a:rPr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ru-RU" sz="2000" spc="-2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" marR="4779645">
              <a:lnSpc>
                <a:spcPct val="113799"/>
              </a:lnSpc>
            </a:pPr>
            <a:r>
              <a:rPr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</a:t>
            </a:r>
            <a:r>
              <a:rPr sz="20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26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5837"/>
            <a:ext cx="8989694" cy="4081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5656" y="275399"/>
            <a:ext cx="5922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 err="1" smtClean="0"/>
              <a:t>задание</a:t>
            </a:r>
            <a:r>
              <a:rPr b="1" spc="-35" dirty="0" smtClean="0"/>
              <a:t> </a:t>
            </a:r>
            <a:r>
              <a:rPr b="1" spc="-25" dirty="0"/>
              <a:t>31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5" dirty="0"/>
              <a:t> </a:t>
            </a:r>
            <a:r>
              <a:rPr spc="-25" dirty="0"/>
              <a:t>31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705" y="1172106"/>
            <a:ext cx="5404896" cy="454289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5" dirty="0"/>
              <a:t> </a:t>
            </a:r>
            <a:r>
              <a:rPr spc="-25" dirty="0"/>
              <a:t>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1270234"/>
            <a:ext cx="7772400" cy="104054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25"/>
              </a:spcBef>
              <a:tabLst>
                <a:tab pos="205104" algn="l"/>
              </a:tabLst>
            </a:pP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sz="20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верного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ответа,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точку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algn="just">
              <a:lnSpc>
                <a:spcPct val="113300"/>
              </a:lnSpc>
              <a:spcBef>
                <a:spcPts val="1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вариантах,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критериях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соединены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союзом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«ИЛИ»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5800" y="2354234"/>
            <a:ext cx="7848600" cy="3017545"/>
            <a:chOff x="4170362" y="2416175"/>
            <a:chExt cx="4476750" cy="20193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7512" y="2425700"/>
              <a:ext cx="4410074" cy="20002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75125" y="2420937"/>
              <a:ext cx="4467225" cy="2009775"/>
            </a:xfrm>
            <a:custGeom>
              <a:avLst/>
              <a:gdLst/>
              <a:ahLst/>
              <a:cxnLst/>
              <a:rect l="l" t="t" r="r" b="b"/>
              <a:pathLst>
                <a:path w="4467225" h="2009775">
                  <a:moveTo>
                    <a:pt x="0" y="0"/>
                  </a:moveTo>
                  <a:lnTo>
                    <a:pt x="4467225" y="0"/>
                  </a:lnTo>
                  <a:lnTo>
                    <a:pt x="4467225" y="2009775"/>
                  </a:lnTo>
                  <a:lnTo>
                    <a:pt x="0" y="2009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  <p:extLst>
      <p:ext uri="{BB962C8B-B14F-4D97-AF65-F5344CB8AC3E}">
        <p14:creationId xmlns:p14="http://schemas.microsoft.com/office/powerpoint/2010/main" val="74047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5" dirty="0"/>
              <a:t> </a:t>
            </a:r>
            <a:r>
              <a:rPr spc="-25" dirty="0"/>
              <a:t>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0" y="1084895"/>
            <a:ext cx="6705600" cy="14150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3799"/>
              </a:lnSpc>
              <a:spcBef>
                <a:spcPts val="90"/>
              </a:spcBef>
            </a:pPr>
            <a:r>
              <a:rPr sz="2000" dirty="0" err="1" smtClean="0">
                <a:latin typeface="Arial"/>
                <a:cs typeface="Arial"/>
              </a:rPr>
              <a:t>Второй</a:t>
            </a:r>
            <a:r>
              <a:rPr sz="2000" spc="17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элемент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верного</a:t>
            </a:r>
            <a:r>
              <a:rPr sz="2000" spc="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ответа,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подтверждающий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вторую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точку </a:t>
            </a:r>
            <a:r>
              <a:rPr sz="2000" dirty="0">
                <a:latin typeface="Arial"/>
                <a:cs typeface="Arial"/>
              </a:rPr>
              <a:t>зрения,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может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быть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представлен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двух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вариантах,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которые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даны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в </a:t>
            </a:r>
            <a:r>
              <a:rPr sz="2000" dirty="0">
                <a:latin typeface="Arial"/>
                <a:cs typeface="Arial"/>
              </a:rPr>
              <a:t>критериях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соединены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союзом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«ИЛИ»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4000" y="2661236"/>
            <a:ext cx="6477000" cy="2549205"/>
            <a:chOff x="4156075" y="1552575"/>
            <a:chExt cx="4505325" cy="12858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5599" y="1562100"/>
              <a:ext cx="4486274" cy="12668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60837" y="1557337"/>
              <a:ext cx="4495800" cy="1276350"/>
            </a:xfrm>
            <a:custGeom>
              <a:avLst/>
              <a:gdLst/>
              <a:ahLst/>
              <a:cxnLst/>
              <a:rect l="l" t="t" r="r" b="b"/>
              <a:pathLst>
                <a:path w="4495800" h="1276350">
                  <a:moveTo>
                    <a:pt x="0" y="0"/>
                  </a:moveTo>
                  <a:lnTo>
                    <a:pt x="4495800" y="0"/>
                  </a:lnTo>
                  <a:lnTo>
                    <a:pt x="4495800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  <p:extLst>
      <p:ext uri="{BB962C8B-B14F-4D97-AF65-F5344CB8AC3E}">
        <p14:creationId xmlns:p14="http://schemas.microsoft.com/office/powerpoint/2010/main" val="2706110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5" dirty="0"/>
              <a:t> </a:t>
            </a:r>
            <a:r>
              <a:rPr spc="-25" dirty="0"/>
              <a:t>31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1116436"/>
            <a:ext cx="8032748" cy="1604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14199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Помните,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что</a:t>
            </a:r>
            <a:r>
              <a:rPr spc="2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формулировки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могут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отличаться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от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тех,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что</a:t>
            </a:r>
            <a:r>
              <a:rPr spc="2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даны</a:t>
            </a:r>
            <a:r>
              <a:rPr spc="24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в </a:t>
            </a:r>
            <a:r>
              <a:rPr spc="-10" dirty="0" err="1">
                <a:latin typeface="Arial"/>
                <a:cs typeface="Arial"/>
              </a:rPr>
              <a:t>критериях</a:t>
            </a:r>
            <a:r>
              <a:rPr spc="-10" dirty="0" smtClean="0">
                <a:latin typeface="Arial"/>
                <a:cs typeface="Arial"/>
              </a:rPr>
              <a:t>.</a:t>
            </a:r>
            <a:endParaRPr lang="ru-RU" dirty="0">
              <a:latin typeface="Arial"/>
              <a:cs typeface="Arial"/>
            </a:endParaRPr>
          </a:p>
          <a:p>
            <a:pPr marL="12700" marR="6985" algn="just">
              <a:lnSpc>
                <a:spcPct val="114199"/>
              </a:lnSpc>
              <a:spcBef>
                <a:spcPts val="100"/>
              </a:spcBef>
            </a:pPr>
            <a:r>
              <a:rPr spc="295" dirty="0" smtClean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Третьим</a:t>
            </a:r>
            <a:r>
              <a:rPr spc="295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элементом</a:t>
            </a:r>
            <a:r>
              <a:rPr spc="295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верного</a:t>
            </a:r>
            <a:r>
              <a:rPr spc="290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ответа</a:t>
            </a:r>
            <a:r>
              <a:rPr spc="295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является</a:t>
            </a:r>
            <a:r>
              <a:rPr spc="285" dirty="0">
                <a:latin typeface="Arial"/>
                <a:cs typeface="Arial"/>
              </a:rPr>
              <a:t>  </a:t>
            </a:r>
            <a:r>
              <a:rPr spc="-10" dirty="0">
                <a:latin typeface="Arial"/>
                <a:cs typeface="Arial"/>
              </a:rPr>
              <a:t>отсутствие </a:t>
            </a:r>
            <a:r>
              <a:rPr dirty="0">
                <a:latin typeface="Arial"/>
                <a:cs typeface="Arial"/>
              </a:rPr>
              <a:t>фактической</a:t>
            </a:r>
            <a:r>
              <a:rPr spc="40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или</a:t>
            </a:r>
            <a:r>
              <a:rPr spc="4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теоретической</a:t>
            </a:r>
            <a:r>
              <a:rPr spc="4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ошибки</a:t>
            </a:r>
            <a:r>
              <a:rPr spc="409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ИЛИ</a:t>
            </a:r>
            <a:r>
              <a:rPr b="1" spc="4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наличие</a:t>
            </a:r>
            <a:r>
              <a:rPr spc="4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не</a:t>
            </a:r>
            <a:r>
              <a:rPr spc="40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более </a:t>
            </a:r>
            <a:r>
              <a:rPr dirty="0">
                <a:latin typeface="Arial"/>
                <a:cs typeface="Arial"/>
              </a:rPr>
              <a:t>одной </a:t>
            </a:r>
            <a:r>
              <a:rPr spc="-10" dirty="0">
                <a:latin typeface="Arial"/>
                <a:cs typeface="Arial"/>
              </a:rPr>
              <a:t>теоретической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или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фактической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ошибок.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1" y="4625784"/>
            <a:ext cx="8354060" cy="9344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37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Следует</a:t>
            </a:r>
            <a:r>
              <a:rPr spc="170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помнить,</a:t>
            </a:r>
            <a:r>
              <a:rPr spc="170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что</a:t>
            </a:r>
            <a:r>
              <a:rPr spc="170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балл</a:t>
            </a:r>
            <a:r>
              <a:rPr spc="165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за</a:t>
            </a:r>
            <a:r>
              <a:rPr spc="170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третий</a:t>
            </a:r>
            <a:r>
              <a:rPr spc="170" dirty="0">
                <a:latin typeface="Arial"/>
                <a:cs typeface="Arial"/>
              </a:rPr>
              <a:t>  </a:t>
            </a:r>
            <a:r>
              <a:rPr dirty="0">
                <a:latin typeface="Arial"/>
                <a:cs typeface="Arial"/>
              </a:rPr>
              <a:t>элемент</a:t>
            </a:r>
            <a:r>
              <a:rPr spc="170" dirty="0">
                <a:latin typeface="Arial"/>
                <a:cs typeface="Arial"/>
              </a:rPr>
              <a:t>  </a:t>
            </a:r>
            <a:r>
              <a:rPr spc="-10" dirty="0">
                <a:latin typeface="Arial"/>
                <a:cs typeface="Arial"/>
              </a:rPr>
              <a:t>выставляется </a:t>
            </a:r>
            <a:r>
              <a:rPr dirty="0">
                <a:latin typeface="Arial"/>
                <a:cs typeface="Arial"/>
              </a:rPr>
              <a:t>ТОЛЬКО</a:t>
            </a:r>
            <a:r>
              <a:rPr spc="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</a:t>
            </a:r>
            <a:r>
              <a:rPr spc="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ТОМ</a:t>
            </a:r>
            <a:r>
              <a:rPr spc="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СЛУЧАЕ,</a:t>
            </a:r>
            <a:r>
              <a:rPr spc="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если</a:t>
            </a:r>
            <a:r>
              <a:rPr spc="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по</a:t>
            </a:r>
            <a:r>
              <a:rPr spc="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первому</a:t>
            </a:r>
            <a:r>
              <a:rPr spc="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или</a:t>
            </a:r>
            <a:r>
              <a:rPr spc="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второму</a:t>
            </a:r>
            <a:r>
              <a:rPr spc="8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элементам </a:t>
            </a:r>
            <a:r>
              <a:rPr dirty="0">
                <a:latin typeface="Arial"/>
                <a:cs typeface="Arial"/>
              </a:rPr>
              <a:t>выставлены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или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балла.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9600" y="2693856"/>
            <a:ext cx="7924799" cy="1763843"/>
            <a:chOff x="4156075" y="3784600"/>
            <a:chExt cx="4495800" cy="8763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5599" y="3794124"/>
              <a:ext cx="4476749" cy="8572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60837" y="3789362"/>
              <a:ext cx="4486275" cy="866775"/>
            </a:xfrm>
            <a:custGeom>
              <a:avLst/>
              <a:gdLst/>
              <a:ahLst/>
              <a:cxnLst/>
              <a:rect l="l" t="t" r="r" b="b"/>
              <a:pathLst>
                <a:path w="4486275" h="866775">
                  <a:moveTo>
                    <a:pt x="0" y="0"/>
                  </a:moveTo>
                  <a:lnTo>
                    <a:pt x="4486275" y="0"/>
                  </a:lnTo>
                  <a:lnTo>
                    <a:pt x="4486275" y="866775"/>
                  </a:lnTo>
                  <a:lnTo>
                    <a:pt x="0" y="866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5" dirty="0"/>
              <a:t> </a:t>
            </a:r>
            <a:r>
              <a:rPr spc="-25" dirty="0"/>
              <a:t>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1409700"/>
            <a:ext cx="7696200" cy="289720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84785" marR="5715" indent="-172720">
              <a:lnSpc>
                <a:spcPts val="1639"/>
              </a:lnSpc>
              <a:spcBef>
                <a:spcPts val="80"/>
              </a:spcBef>
              <a:buFont typeface="Wingdings"/>
              <a:buChar char=""/>
              <a:tabLst>
                <a:tab pos="185420" algn="l"/>
              </a:tabLst>
            </a:pP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b="1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выставляется,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</a:t>
            </a:r>
            <a:r>
              <a:rPr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 верного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080" indent="-172720">
              <a:lnSpc>
                <a:spcPts val="1639"/>
              </a:lnSpc>
              <a:spcBef>
                <a:spcPts val="10"/>
              </a:spcBef>
              <a:buFont typeface="Wingdings"/>
              <a:buChar char=""/>
              <a:tabLst>
                <a:tab pos="185420" algn="l"/>
                <a:tab pos="873125" algn="l"/>
                <a:tab pos="1470660" algn="l"/>
                <a:tab pos="1772285" algn="l"/>
                <a:tab pos="2583180" algn="l"/>
                <a:tab pos="2892425" algn="l"/>
                <a:tab pos="3113405" algn="l"/>
                <a:tab pos="3957954" algn="l"/>
                <a:tab pos="4518660" algn="l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b="1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выставляется,</a:t>
            </a:r>
            <a:r>
              <a:rPr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</a:t>
            </a:r>
            <a:r>
              <a:rPr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 верного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080">
              <a:lnSpc>
                <a:spcPts val="1630"/>
              </a:lnSpc>
              <a:spcBef>
                <a:spcPts val="1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фактической</a:t>
            </a:r>
            <a:r>
              <a:rPr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</a:t>
            </a:r>
            <a:r>
              <a:rPr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критерию</a:t>
            </a:r>
            <a:r>
              <a:rPr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К2</a:t>
            </a:r>
            <a:r>
              <a:rPr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критерию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К1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допущено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080">
              <a:lnSpc>
                <a:spcPts val="1639"/>
              </a:lnSpc>
              <a:spcBef>
                <a:spcPts val="10"/>
              </a:spcBef>
              <a:tabLst>
                <a:tab pos="1022985" algn="l"/>
                <a:tab pos="1321435" algn="l"/>
                <a:tab pos="1874520" algn="l"/>
                <a:tab pos="2479675" algn="l"/>
                <a:tab pos="3520440" algn="l"/>
                <a:tab pos="3909060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критерию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К2.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185420" algn="l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r>
              <a:rPr b="1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выставляется,</a:t>
            </a:r>
            <a:r>
              <a:rPr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</a:t>
            </a:r>
            <a:r>
              <a:rPr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8255">
              <a:lnSpc>
                <a:spcPct val="113300"/>
              </a:lnSpc>
              <a:spcBef>
                <a:spcPts val="10"/>
              </a:spcBef>
              <a:tabLst>
                <a:tab pos="1015365" algn="l"/>
                <a:tab pos="1345565" algn="l"/>
                <a:tab pos="1588135" algn="l"/>
                <a:tab pos="2452370" algn="l"/>
                <a:tab pos="3032760" algn="l"/>
                <a:tab pos="3613785" algn="l"/>
                <a:tab pos="4680585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критерию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К2.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Wingdings"/>
              <a:buChar char=""/>
              <a:tabLst>
                <a:tab pos="185420" algn="l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остальных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63" y="0"/>
            <a:ext cx="858587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5" y="0"/>
            <a:ext cx="909868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9623"/>
            <a:ext cx="9144000" cy="50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3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098"/>
            <a:ext cx="9144000" cy="50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65"/>
            <a:ext cx="9144000" cy="56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2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09"/>
            <a:ext cx="9144000" cy="56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057275"/>
            <a:ext cx="7848599" cy="42386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5656" y="275399"/>
            <a:ext cx="5922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30" dirty="0" smtClean="0"/>
              <a:t> </a:t>
            </a:r>
            <a:r>
              <a:rPr b="1" dirty="0"/>
              <a:t>задание</a:t>
            </a:r>
            <a:r>
              <a:rPr b="1" spc="-35" dirty="0"/>
              <a:t> </a:t>
            </a:r>
            <a:r>
              <a:rPr b="1" spc="-25" dirty="0"/>
              <a:t>29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  <p:extLst>
      <p:ext uri="{BB962C8B-B14F-4D97-AF65-F5344CB8AC3E}">
        <p14:creationId xmlns:p14="http://schemas.microsoft.com/office/powerpoint/2010/main" val="306535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5656" y="275399"/>
            <a:ext cx="5922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30" dirty="0" smtClean="0"/>
              <a:t> </a:t>
            </a:r>
            <a:r>
              <a:rPr b="1" dirty="0"/>
              <a:t>задание</a:t>
            </a:r>
            <a:r>
              <a:rPr b="1" spc="-35" dirty="0"/>
              <a:t> </a:t>
            </a:r>
            <a:r>
              <a:rPr b="1" spc="-25" dirty="0"/>
              <a:t>29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952500"/>
            <a:ext cx="8101330" cy="488633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635" algn="just">
              <a:lnSpc>
                <a:spcPct val="93900"/>
              </a:lnSpc>
              <a:spcBef>
                <a:spcPts val="204"/>
              </a:spcBef>
            </a:pPr>
            <a:r>
              <a:rPr sz="2400" b="1" dirty="0">
                <a:latin typeface="Arial"/>
                <a:cs typeface="Arial"/>
              </a:rPr>
              <a:t>Проверяемые</a:t>
            </a:r>
            <a:r>
              <a:rPr sz="2400" b="1" spc="1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элементы</a:t>
            </a:r>
            <a:r>
              <a:rPr sz="2400" b="1" spc="1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содержания:</a:t>
            </a:r>
            <a:r>
              <a:rPr sz="2400" b="1" spc="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Земля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как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планета.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Географическая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оболочка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Земли. </a:t>
            </a:r>
            <a:r>
              <a:rPr sz="2400" dirty="0">
                <a:latin typeface="Arial"/>
                <a:cs typeface="Arial"/>
              </a:rPr>
              <a:t>Воспроизводство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населения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мира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его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географические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особенности.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Половозрастной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состав </a:t>
            </a:r>
            <a:r>
              <a:rPr sz="2400" dirty="0">
                <a:latin typeface="Arial"/>
                <a:cs typeface="Arial"/>
              </a:rPr>
              <a:t>населения.</a:t>
            </a:r>
            <a:r>
              <a:rPr sz="2400" spc="17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Демографическая</a:t>
            </a:r>
            <a:r>
              <a:rPr sz="2400" spc="16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политика.</a:t>
            </a:r>
            <a:r>
              <a:rPr sz="2400" spc="16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Уровень</a:t>
            </a:r>
            <a:r>
              <a:rPr sz="2400" spc="15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16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качество</a:t>
            </a:r>
            <a:r>
              <a:rPr sz="2400" spc="16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жизни</a:t>
            </a:r>
            <a:r>
              <a:rPr sz="2400" spc="16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населения.</a:t>
            </a:r>
            <a:r>
              <a:rPr sz="2400" spc="170" dirty="0">
                <a:latin typeface="Arial"/>
                <a:cs typeface="Arial"/>
              </a:rPr>
              <a:t>  </a:t>
            </a:r>
            <a:r>
              <a:rPr sz="2400" spc="-10" dirty="0">
                <a:latin typeface="Arial"/>
                <a:cs typeface="Arial"/>
              </a:rPr>
              <a:t>Факторы </a:t>
            </a:r>
            <a:r>
              <a:rPr sz="2400" dirty="0">
                <a:latin typeface="Arial"/>
                <a:cs typeface="Arial"/>
              </a:rPr>
              <a:t>размещения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производства.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Особенности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воздействия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на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окружающую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среду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различных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сфер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и </a:t>
            </a:r>
            <a:r>
              <a:rPr sz="2400" dirty="0">
                <a:latin typeface="Arial"/>
                <a:cs typeface="Arial"/>
              </a:rPr>
              <a:t>отраслей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хозяйства.</a:t>
            </a:r>
            <a:endParaRPr sz="2400" dirty="0">
              <a:latin typeface="Arial"/>
              <a:cs typeface="Arial"/>
            </a:endParaRPr>
          </a:p>
          <a:p>
            <a:pPr marL="13335" marR="4359275">
              <a:lnSpc>
                <a:spcPct val="93900"/>
              </a:lnSpc>
              <a:spcBef>
                <a:spcPts val="5"/>
              </a:spcBef>
            </a:pPr>
            <a:r>
              <a:rPr sz="2400" b="1" spc="-10" dirty="0">
                <a:latin typeface="Arial"/>
                <a:cs typeface="Arial"/>
              </a:rPr>
              <a:t>Уровень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сложности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высокий. </a:t>
            </a:r>
            <a:r>
              <a:rPr sz="2400" b="1" dirty="0">
                <a:latin typeface="Arial"/>
                <a:cs typeface="Arial"/>
              </a:rPr>
              <a:t>Максимальный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первичный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балл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2. </a:t>
            </a:r>
            <a:r>
              <a:rPr sz="2400" b="1" dirty="0">
                <a:latin typeface="Arial"/>
                <a:cs typeface="Arial"/>
              </a:rPr>
              <a:t>Примерное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время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выполнения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15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минут</a:t>
            </a:r>
            <a:r>
              <a:rPr sz="2400" spc="-1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436" y="275399"/>
            <a:ext cx="5883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Алгоритм</a:t>
            </a:r>
            <a:r>
              <a:rPr spc="-20" dirty="0"/>
              <a:t> </a:t>
            </a:r>
            <a:r>
              <a:rPr dirty="0"/>
              <a:t>проверки</a:t>
            </a:r>
            <a:r>
              <a:rPr spc="-35" dirty="0"/>
              <a:t> </a:t>
            </a:r>
            <a:r>
              <a:rPr dirty="0"/>
              <a:t>задания</a:t>
            </a:r>
            <a:r>
              <a:rPr spc="-35" dirty="0"/>
              <a:t> </a:t>
            </a:r>
            <a:r>
              <a:rPr spc="-25" dirty="0"/>
              <a:t>29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799" y="952500"/>
            <a:ext cx="7239001" cy="460660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65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1067</Words>
  <Application>Microsoft Office PowerPoint</Application>
  <PresentationFormat>Экран (16:10)</PresentationFormat>
  <Paragraphs>97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Segoe Script</vt:lpstr>
      <vt:lpstr>Wingdings</vt:lpstr>
      <vt:lpstr>Times New Roman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задание 29</vt:lpstr>
      <vt:lpstr> задание 29</vt:lpstr>
      <vt:lpstr>Алгоритм проверки задания 29</vt:lpstr>
      <vt:lpstr>Алгоритм проверки задания 29</vt:lpstr>
      <vt:lpstr>Алгоритм проверки задания 29</vt:lpstr>
      <vt:lpstr>Алгоритм проверки задания 29</vt:lpstr>
      <vt:lpstr>Презентация PowerPoint</vt:lpstr>
      <vt:lpstr>Презентация PowerPoint</vt:lpstr>
      <vt:lpstr>задание 30</vt:lpstr>
      <vt:lpstr>задание 30</vt:lpstr>
      <vt:lpstr>Алгоритм проверки задания 30</vt:lpstr>
      <vt:lpstr>Алгоритм проверки задания 30</vt:lpstr>
      <vt:lpstr>Алгоритм проверки задания 30</vt:lpstr>
      <vt:lpstr>Алгоритм проверки задания 30</vt:lpstr>
      <vt:lpstr>Презентация PowerPoint</vt:lpstr>
      <vt:lpstr>задание 31</vt:lpstr>
      <vt:lpstr>задание 31</vt:lpstr>
      <vt:lpstr>Алгоритм проверки задания 31</vt:lpstr>
      <vt:lpstr>Алгоритм проверки задания 31</vt:lpstr>
      <vt:lpstr>Алгоритм проверки задания 31</vt:lpstr>
      <vt:lpstr>Алгоритм проверки задания 31</vt:lpstr>
      <vt:lpstr>Алгоритм проверки задания 31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</dc:creator>
  <cp:lastModifiedBy>User</cp:lastModifiedBy>
  <cp:revision>17</cp:revision>
  <dcterms:created xsi:type="dcterms:W3CDTF">2022-03-23T08:00:13Z</dcterms:created>
  <dcterms:modified xsi:type="dcterms:W3CDTF">2022-10-31T13:21:23Z</dcterms:modified>
</cp:coreProperties>
</file>